
<file path=[Content_Types].xml><?xml version="1.0" encoding="utf-8"?>
<Types xmlns="http://schemas.openxmlformats.org/package/2006/content-types">
  <Default Extension="jpeg" ContentType="image/jpe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14"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mp>
</file>

<file path=ppt/media/image10.tmp>
</file>

<file path=ppt/media/image11.tmp>
</file>

<file path=ppt/media/image2.tmp>
</file>

<file path=ppt/media/image3.tmp>
</file>

<file path=ppt/media/image4.tmp>
</file>

<file path=ppt/media/image5.tmp>
</file>

<file path=ppt/media/image6.tmp>
</file>

<file path=ppt/media/image7.tmp>
</file>

<file path=ppt/media/image8.tmp>
</file>

<file path=ppt/media/image9.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2FB169D-1E30-4E46-8DAD-8D2F43F618F6}" type="datetimeFigureOut">
              <a:rPr lang="en-IN" smtClean="0"/>
              <a:t>02-07-2020</a:t>
            </a:fld>
            <a:endParaRPr lang="en-IN"/>
          </a:p>
        </p:txBody>
      </p:sp>
      <p:sp>
        <p:nvSpPr>
          <p:cNvPr id="5" name="Footer Placeholder 4"/>
          <p:cNvSpPr>
            <a:spLocks noGrp="1"/>
          </p:cNvSpPr>
          <p:nvPr>
            <p:ph type="ftr" sz="quarter" idx="11"/>
          </p:nvPr>
        </p:nvSpPr>
        <p:spPr/>
        <p:txBody>
          <a:bodyPr/>
          <a:lstStyle/>
          <a:p>
            <a:endParaRPr lang="en-IN"/>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39411270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FB169D-1E30-4E46-8DAD-8D2F43F618F6}" type="datetimeFigureOut">
              <a:rPr lang="en-IN" smtClean="0"/>
              <a:t>02-07-2020</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39795275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FB169D-1E30-4E46-8DAD-8D2F43F618F6}" type="datetimeFigureOut">
              <a:rPr lang="en-IN" smtClean="0"/>
              <a:t>02-07-2020</a:t>
            </a:fld>
            <a:endParaRPr lang="en-IN"/>
          </a:p>
        </p:txBody>
      </p:sp>
      <p:sp>
        <p:nvSpPr>
          <p:cNvPr id="5" name="Footer Placeholder 4"/>
          <p:cNvSpPr>
            <a:spLocks noGrp="1"/>
          </p:cNvSpPr>
          <p:nvPr>
            <p:ph type="ftr" sz="quarter" idx="11"/>
          </p:nvPr>
        </p:nvSpPr>
        <p:spPr/>
        <p:txBody>
          <a:bodyPr/>
          <a:lstStyle/>
          <a:p>
            <a:endParaRPr lang="en-IN"/>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26601AB-B442-4D74-90A4-7D872F04FEA8}"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357406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2FB169D-1E30-4E46-8DAD-8D2F43F618F6}" type="datetimeFigureOut">
              <a:rPr lang="en-IN" smtClean="0"/>
              <a:t>02-07-2020</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39062786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2FB169D-1E30-4E46-8DAD-8D2F43F618F6}" type="datetimeFigureOut">
              <a:rPr lang="en-IN" smtClean="0"/>
              <a:t>02-07-2020</a:t>
            </a:fld>
            <a:endParaRPr lang="en-IN"/>
          </a:p>
        </p:txBody>
      </p:sp>
      <p:sp>
        <p:nvSpPr>
          <p:cNvPr id="6" name="Footer Placeholder 5"/>
          <p:cNvSpPr>
            <a:spLocks noGrp="1"/>
          </p:cNvSpPr>
          <p:nvPr>
            <p:ph type="ftr" sz="quarter" idx="11"/>
          </p:nvPr>
        </p:nvSpPr>
        <p:spPr/>
        <p:txBody>
          <a:bodyPr/>
          <a:lstStyle/>
          <a:p>
            <a:endParaRPr lang="en-IN"/>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26601AB-B442-4D74-90A4-7D872F04FEA8}"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1293892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2FB169D-1E30-4E46-8DAD-8D2F43F618F6}" type="datetimeFigureOut">
              <a:rPr lang="en-IN" smtClean="0"/>
              <a:t>02-07-2020</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4848079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FB169D-1E30-4E46-8DAD-8D2F43F618F6}" type="datetimeFigureOut">
              <a:rPr lang="en-IN" smtClean="0"/>
              <a:t>02-07-2020</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2971645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FB169D-1E30-4E46-8DAD-8D2F43F618F6}" type="datetimeFigureOut">
              <a:rPr lang="en-IN" smtClean="0"/>
              <a:t>02-07-2020</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2913929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2FB169D-1E30-4E46-8DAD-8D2F43F618F6}" type="datetimeFigureOut">
              <a:rPr lang="en-IN" smtClean="0"/>
              <a:t>02-07-2020</a:t>
            </a:fld>
            <a:endParaRPr lang="en-IN"/>
          </a:p>
        </p:txBody>
      </p:sp>
      <p:sp>
        <p:nvSpPr>
          <p:cNvPr id="5" name="Footer Placeholder 4"/>
          <p:cNvSpPr>
            <a:spLocks noGrp="1"/>
          </p:cNvSpPr>
          <p:nvPr>
            <p:ph type="ftr" sz="quarter" idx="11"/>
          </p:nvPr>
        </p:nvSpPr>
        <p:spPr/>
        <p:txBody>
          <a:bodyPr/>
          <a:lstStyle/>
          <a:p>
            <a:endParaRPr lang="en-IN"/>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21638565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2FB169D-1E30-4E46-8DAD-8D2F43F618F6}" type="datetimeFigureOut">
              <a:rPr lang="en-IN" smtClean="0"/>
              <a:t>02-07-2020</a:t>
            </a:fld>
            <a:endParaRPr lang="en-IN"/>
          </a:p>
        </p:txBody>
      </p:sp>
      <p:sp>
        <p:nvSpPr>
          <p:cNvPr id="5" name="Footer Placeholder 4"/>
          <p:cNvSpPr>
            <a:spLocks noGrp="1"/>
          </p:cNvSpPr>
          <p:nvPr>
            <p:ph type="ftr" sz="quarter" idx="11"/>
          </p:nvPr>
        </p:nvSpPr>
        <p:spPr/>
        <p:txBody>
          <a:bodyPr/>
          <a:lstStyle/>
          <a:p>
            <a:endParaRPr lang="en-IN"/>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41760031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2FB169D-1E30-4E46-8DAD-8D2F43F618F6}" type="datetimeFigureOut">
              <a:rPr lang="en-IN" smtClean="0"/>
              <a:t>02-07-2020</a:t>
            </a:fld>
            <a:endParaRPr lang="en-IN"/>
          </a:p>
        </p:txBody>
      </p:sp>
      <p:sp>
        <p:nvSpPr>
          <p:cNvPr id="6" name="Footer Placeholder 5"/>
          <p:cNvSpPr>
            <a:spLocks noGrp="1"/>
          </p:cNvSpPr>
          <p:nvPr>
            <p:ph type="ftr" sz="quarter" idx="11"/>
          </p:nvPr>
        </p:nvSpPr>
        <p:spPr/>
        <p:txBody>
          <a:bodyPr/>
          <a:lstStyle/>
          <a:p>
            <a:endParaRPr lang="en-IN"/>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1382134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2FB169D-1E30-4E46-8DAD-8D2F43F618F6}" type="datetimeFigureOut">
              <a:rPr lang="en-IN" smtClean="0"/>
              <a:t>02-07-2020</a:t>
            </a:fld>
            <a:endParaRPr lang="en-IN"/>
          </a:p>
        </p:txBody>
      </p:sp>
      <p:sp>
        <p:nvSpPr>
          <p:cNvPr id="8" name="Footer Placeholder 7"/>
          <p:cNvSpPr>
            <a:spLocks noGrp="1"/>
          </p:cNvSpPr>
          <p:nvPr>
            <p:ph type="ftr" sz="quarter" idx="11"/>
          </p:nvPr>
        </p:nvSpPr>
        <p:spPr/>
        <p:txBody>
          <a:bodyPr/>
          <a:lstStyle/>
          <a:p>
            <a:endParaRPr lang="en-IN"/>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1718347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2FB169D-1E30-4E46-8DAD-8D2F43F618F6}" type="datetimeFigureOut">
              <a:rPr lang="en-IN" smtClean="0"/>
              <a:t>02-07-2020</a:t>
            </a:fld>
            <a:endParaRPr lang="en-IN"/>
          </a:p>
        </p:txBody>
      </p:sp>
      <p:sp>
        <p:nvSpPr>
          <p:cNvPr id="4" name="Footer Placeholder 3"/>
          <p:cNvSpPr>
            <a:spLocks noGrp="1"/>
          </p:cNvSpPr>
          <p:nvPr>
            <p:ph type="ftr" sz="quarter" idx="11"/>
          </p:nvPr>
        </p:nvSpPr>
        <p:spPr/>
        <p:txBody>
          <a:bodyPr/>
          <a:lstStyle/>
          <a:p>
            <a:endParaRPr lang="en-IN"/>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32711857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FB169D-1E30-4E46-8DAD-8D2F43F618F6}" type="datetimeFigureOut">
              <a:rPr lang="en-IN" smtClean="0"/>
              <a:t>02-07-2020</a:t>
            </a:fld>
            <a:endParaRPr lang="en-IN"/>
          </a:p>
        </p:txBody>
      </p:sp>
      <p:sp>
        <p:nvSpPr>
          <p:cNvPr id="3" name="Footer Placeholder 2"/>
          <p:cNvSpPr>
            <a:spLocks noGrp="1"/>
          </p:cNvSpPr>
          <p:nvPr>
            <p:ph type="ftr" sz="quarter" idx="11"/>
          </p:nvPr>
        </p:nvSpPr>
        <p:spPr/>
        <p:txBody>
          <a:bodyPr/>
          <a:lstStyle/>
          <a:p>
            <a:endParaRPr lang="en-IN"/>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39877095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FB169D-1E30-4E46-8DAD-8D2F43F618F6}" type="datetimeFigureOut">
              <a:rPr lang="en-IN" smtClean="0"/>
              <a:t>02-07-2020</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3205955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2FB169D-1E30-4E46-8DAD-8D2F43F618F6}" type="datetimeFigureOut">
              <a:rPr lang="en-IN" smtClean="0"/>
              <a:t>02-07-2020</a:t>
            </a:fld>
            <a:endParaRPr lang="en-IN"/>
          </a:p>
        </p:txBody>
      </p:sp>
      <p:sp>
        <p:nvSpPr>
          <p:cNvPr id="6" name="Footer Placeholder 5"/>
          <p:cNvSpPr>
            <a:spLocks noGrp="1"/>
          </p:cNvSpPr>
          <p:nvPr>
            <p:ph type="ftr" sz="quarter" idx="11"/>
          </p:nvPr>
        </p:nvSpPr>
        <p:spPr/>
        <p:txBody>
          <a:bodyPr/>
          <a:lstStyle/>
          <a:p>
            <a:endParaRPr lang="en-IN"/>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F26601AB-B442-4D74-90A4-7D872F04FEA8}" type="slidenum">
              <a:rPr lang="en-IN" smtClean="0"/>
              <a:t>‹#›</a:t>
            </a:fld>
            <a:endParaRPr lang="en-IN"/>
          </a:p>
        </p:txBody>
      </p:sp>
    </p:spTree>
    <p:extLst>
      <p:ext uri="{BB962C8B-B14F-4D97-AF65-F5344CB8AC3E}">
        <p14:creationId xmlns:p14="http://schemas.microsoft.com/office/powerpoint/2010/main" val="2784978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22FB169D-1E30-4E46-8DAD-8D2F43F618F6}" type="datetimeFigureOut">
              <a:rPr lang="en-IN" smtClean="0"/>
              <a:t>02-07-2020</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F26601AB-B442-4D74-90A4-7D872F04FEA8}" type="slidenum">
              <a:rPr lang="en-IN" smtClean="0"/>
              <a:t>‹#›</a:t>
            </a:fld>
            <a:endParaRPr lang="en-IN"/>
          </a:p>
        </p:txBody>
      </p:sp>
    </p:spTree>
    <p:extLst>
      <p:ext uri="{BB962C8B-B14F-4D97-AF65-F5344CB8AC3E}">
        <p14:creationId xmlns:p14="http://schemas.microsoft.com/office/powerpoint/2010/main" val="32427718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tm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tmp"/><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tm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190E6-2E52-49EA-A25A-DC5AAA040777}"/>
              </a:ext>
            </a:extLst>
          </p:cNvPr>
          <p:cNvSpPr>
            <a:spLocks noGrp="1"/>
          </p:cNvSpPr>
          <p:nvPr>
            <p:ph type="ctrTitle"/>
          </p:nvPr>
        </p:nvSpPr>
        <p:spPr>
          <a:xfrm>
            <a:off x="1998086" y="947836"/>
            <a:ext cx="8915399" cy="1126283"/>
          </a:xfrm>
        </p:spPr>
        <p:txBody>
          <a:bodyPr>
            <a:normAutofit/>
          </a:bodyPr>
          <a:lstStyle/>
          <a:p>
            <a:r>
              <a:rPr lang="en-IN" sz="4800" b="1" dirty="0">
                <a:solidFill>
                  <a:srgbClr val="FF0000"/>
                </a:solidFill>
              </a:rPr>
              <a:t>FINAL COURSERA PROJECT</a:t>
            </a:r>
          </a:p>
        </p:txBody>
      </p:sp>
      <p:sp>
        <p:nvSpPr>
          <p:cNvPr id="3" name="Subtitle 2">
            <a:extLst>
              <a:ext uri="{FF2B5EF4-FFF2-40B4-BE49-F238E27FC236}">
                <a16:creationId xmlns:a16="http://schemas.microsoft.com/office/drawing/2014/main" id="{B7D120C8-683A-4529-AD5D-86DA9FF5A123}"/>
              </a:ext>
            </a:extLst>
          </p:cNvPr>
          <p:cNvSpPr>
            <a:spLocks noGrp="1"/>
          </p:cNvSpPr>
          <p:nvPr>
            <p:ph type="subTitle" idx="1"/>
          </p:nvPr>
        </p:nvSpPr>
        <p:spPr>
          <a:xfrm>
            <a:off x="2626159" y="3114833"/>
            <a:ext cx="8915399" cy="3387567"/>
          </a:xfrm>
        </p:spPr>
        <p:txBody>
          <a:bodyPr>
            <a:normAutofit/>
          </a:bodyPr>
          <a:lstStyle/>
          <a:p>
            <a:r>
              <a:rPr lang="en-IN" sz="2400" b="1" dirty="0">
                <a:solidFill>
                  <a:srgbClr val="FF0000"/>
                </a:solidFill>
                <a:effectLst/>
                <a:latin typeface="Times New Roman" panose="02020603050405020304" pitchFamily="18" charset="0"/>
                <a:ea typeface="Calibri" panose="020F0502020204030204" pitchFamily="34" charset="0"/>
              </a:rPr>
              <a:t>BEST INDIAN PLACE TO STAY IN TORONTO</a:t>
            </a:r>
          </a:p>
          <a:p>
            <a:endParaRPr lang="en-IN" sz="2400" b="1" dirty="0">
              <a:solidFill>
                <a:schemeClr val="tx1"/>
              </a:solidFill>
              <a:latin typeface="Times New Roman" panose="02020603050405020304" pitchFamily="18" charset="0"/>
              <a:ea typeface="Calibri" panose="020F0502020204030204" pitchFamily="34" charset="0"/>
            </a:endParaRPr>
          </a:p>
          <a:p>
            <a:endParaRPr lang="en-IN" sz="2400" b="1" dirty="0">
              <a:solidFill>
                <a:schemeClr val="tx1"/>
              </a:solidFill>
              <a:effectLst/>
              <a:latin typeface="Times New Roman" panose="02020603050405020304" pitchFamily="18" charset="0"/>
              <a:ea typeface="Calibri" panose="020F0502020204030204" pitchFamily="34" charset="0"/>
            </a:endParaRPr>
          </a:p>
          <a:p>
            <a:endParaRPr lang="en-IN" sz="2400" b="1" dirty="0">
              <a:solidFill>
                <a:schemeClr val="tx1"/>
              </a:solidFill>
            </a:endParaRPr>
          </a:p>
          <a:p>
            <a:endParaRPr lang="en-IN" sz="2400" b="1" dirty="0">
              <a:solidFill>
                <a:schemeClr val="tx1"/>
              </a:solidFill>
            </a:endParaRPr>
          </a:p>
          <a:p>
            <a:pPr algn="r"/>
            <a:r>
              <a:rPr lang="en-IN" b="1" dirty="0">
                <a:solidFill>
                  <a:schemeClr val="tx1"/>
                </a:solidFill>
              </a:rPr>
              <a:t>Done by</a:t>
            </a:r>
          </a:p>
          <a:p>
            <a:pPr algn="r"/>
            <a:r>
              <a:rPr lang="en-IN" b="1" dirty="0">
                <a:solidFill>
                  <a:schemeClr val="tx1"/>
                </a:solidFill>
              </a:rPr>
              <a:t>Moheesh K A</a:t>
            </a:r>
          </a:p>
        </p:txBody>
      </p:sp>
    </p:spTree>
    <p:extLst>
      <p:ext uri="{BB962C8B-B14F-4D97-AF65-F5344CB8AC3E}">
        <p14:creationId xmlns:p14="http://schemas.microsoft.com/office/powerpoint/2010/main" val="28170541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5277D4-61C6-455B-8836-3A75B0B781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4691" y="1321256"/>
            <a:ext cx="10372385" cy="4669199"/>
          </a:xfrm>
          <a:prstGeom prst="rect">
            <a:avLst/>
          </a:prstGeom>
        </p:spPr>
      </p:pic>
      <p:sp>
        <p:nvSpPr>
          <p:cNvPr id="6" name="Rectangle 5">
            <a:extLst>
              <a:ext uri="{FF2B5EF4-FFF2-40B4-BE49-F238E27FC236}">
                <a16:creationId xmlns:a16="http://schemas.microsoft.com/office/drawing/2014/main" id="{D04A761A-553A-4BC0-BFDF-B24829736593}"/>
              </a:ext>
            </a:extLst>
          </p:cNvPr>
          <p:cNvSpPr/>
          <p:nvPr/>
        </p:nvSpPr>
        <p:spPr>
          <a:xfrm>
            <a:off x="4573161" y="94826"/>
            <a:ext cx="3710696" cy="707886"/>
          </a:xfrm>
          <a:prstGeom prst="rect">
            <a:avLst/>
          </a:prstGeom>
          <a:noFill/>
        </p:spPr>
        <p:txBody>
          <a:bodyPr wrap="non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Toronto city map</a:t>
            </a:r>
          </a:p>
        </p:txBody>
      </p:sp>
    </p:spTree>
    <p:extLst>
      <p:ext uri="{BB962C8B-B14F-4D97-AF65-F5344CB8AC3E}">
        <p14:creationId xmlns:p14="http://schemas.microsoft.com/office/powerpoint/2010/main" val="17695581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15CF497-BBDC-4EFD-B3FB-BF35BD001C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7868" y="802712"/>
            <a:ext cx="8376264" cy="6055288"/>
          </a:xfrm>
          <a:prstGeom prst="rect">
            <a:avLst/>
          </a:prstGeom>
        </p:spPr>
      </p:pic>
      <p:sp>
        <p:nvSpPr>
          <p:cNvPr id="6" name="Rectangle 5">
            <a:extLst>
              <a:ext uri="{FF2B5EF4-FFF2-40B4-BE49-F238E27FC236}">
                <a16:creationId xmlns:a16="http://schemas.microsoft.com/office/drawing/2014/main" id="{909A35C6-2622-4B13-A476-E43DC0AED55F}"/>
              </a:ext>
            </a:extLst>
          </p:cNvPr>
          <p:cNvSpPr/>
          <p:nvPr/>
        </p:nvSpPr>
        <p:spPr>
          <a:xfrm>
            <a:off x="3200706" y="94826"/>
            <a:ext cx="6455614" cy="707886"/>
          </a:xfrm>
          <a:prstGeom prst="rect">
            <a:avLst/>
          </a:prstGeom>
          <a:noFill/>
        </p:spPr>
        <p:txBody>
          <a:bodyPr wrap="none" lIns="91440" tIns="45720" rIns="91440" bIns="45720">
            <a:spAutoFit/>
          </a:bodyPr>
          <a:lstStyle/>
          <a:p>
            <a:pPr algn="ct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Indian communities in the city</a:t>
            </a:r>
            <a:endPar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07590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BE88DC-07AD-4FDE-A1B9-9E0C5493C9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30172" y="1036207"/>
            <a:ext cx="10966130" cy="5265876"/>
          </a:xfrm>
          <a:prstGeom prst="rect">
            <a:avLst/>
          </a:prstGeom>
        </p:spPr>
      </p:pic>
      <p:sp>
        <p:nvSpPr>
          <p:cNvPr id="6" name="Rectangle 5">
            <a:extLst>
              <a:ext uri="{FF2B5EF4-FFF2-40B4-BE49-F238E27FC236}">
                <a16:creationId xmlns:a16="http://schemas.microsoft.com/office/drawing/2014/main" id="{602D4D6E-DF83-4BEE-9F7C-2950AF79B64D}"/>
              </a:ext>
            </a:extLst>
          </p:cNvPr>
          <p:cNvSpPr/>
          <p:nvPr/>
        </p:nvSpPr>
        <p:spPr>
          <a:xfrm>
            <a:off x="3173581" y="94826"/>
            <a:ext cx="6509859" cy="707886"/>
          </a:xfrm>
          <a:prstGeom prst="rect">
            <a:avLst/>
          </a:prstGeom>
          <a:noFill/>
        </p:spPr>
        <p:txBody>
          <a:bodyPr wrap="none" lIns="91440" tIns="45720" rIns="91440" bIns="45720">
            <a:spAutoFit/>
          </a:bodyPr>
          <a:lstStyle/>
          <a:p>
            <a:pPr algn="ct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Indian communities in Toronto</a:t>
            </a:r>
            <a:endPar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662049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2BE766C-14A5-4ED2-9517-4DA943C3CB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25373" y="802712"/>
            <a:ext cx="6941253" cy="6055288"/>
          </a:xfrm>
          <a:prstGeom prst="rect">
            <a:avLst/>
          </a:prstGeom>
        </p:spPr>
      </p:pic>
      <p:sp>
        <p:nvSpPr>
          <p:cNvPr id="6" name="Rectangle 5">
            <a:extLst>
              <a:ext uri="{FF2B5EF4-FFF2-40B4-BE49-F238E27FC236}">
                <a16:creationId xmlns:a16="http://schemas.microsoft.com/office/drawing/2014/main" id="{6539E125-4630-4E27-B0EF-F4F87C8912E1}"/>
              </a:ext>
            </a:extLst>
          </p:cNvPr>
          <p:cNvSpPr/>
          <p:nvPr/>
        </p:nvSpPr>
        <p:spPr>
          <a:xfrm>
            <a:off x="632546" y="94826"/>
            <a:ext cx="11591956" cy="707886"/>
          </a:xfrm>
          <a:prstGeom prst="rect">
            <a:avLst/>
          </a:prstGeom>
          <a:noFill/>
        </p:spPr>
        <p:txBody>
          <a:bodyPr wrap="non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Merging postal codes with the </a:t>
            </a: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Indian communities data</a:t>
            </a:r>
            <a:endPar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11749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801130A-A305-41BC-8817-C93FF00006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13191"/>
            <a:ext cx="12192000" cy="4831618"/>
          </a:xfrm>
          <a:prstGeom prst="rect">
            <a:avLst/>
          </a:prstGeom>
        </p:spPr>
      </p:pic>
      <p:sp>
        <p:nvSpPr>
          <p:cNvPr id="6" name="Rectangle 5">
            <a:extLst>
              <a:ext uri="{FF2B5EF4-FFF2-40B4-BE49-F238E27FC236}">
                <a16:creationId xmlns:a16="http://schemas.microsoft.com/office/drawing/2014/main" id="{BB24D324-8FB1-4322-80C6-A7B3531857D4}"/>
              </a:ext>
            </a:extLst>
          </p:cNvPr>
          <p:cNvSpPr/>
          <p:nvPr/>
        </p:nvSpPr>
        <p:spPr>
          <a:xfrm>
            <a:off x="3365818" y="94826"/>
            <a:ext cx="6125396" cy="707886"/>
          </a:xfrm>
          <a:prstGeom prst="rect">
            <a:avLst/>
          </a:prstGeom>
          <a:noFill/>
        </p:spPr>
        <p:txBody>
          <a:bodyPr wrap="non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One hot encoding of the data</a:t>
            </a:r>
          </a:p>
        </p:txBody>
      </p:sp>
    </p:spTree>
    <p:extLst>
      <p:ext uri="{BB962C8B-B14F-4D97-AF65-F5344CB8AC3E}">
        <p14:creationId xmlns:p14="http://schemas.microsoft.com/office/powerpoint/2010/main" val="19877147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FB1A048-7F7B-42A0-A396-68D491B594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08582" y="802711"/>
            <a:ext cx="4193310" cy="6031261"/>
          </a:xfrm>
          <a:prstGeom prst="rect">
            <a:avLst/>
          </a:prstGeom>
        </p:spPr>
      </p:pic>
      <p:sp>
        <p:nvSpPr>
          <p:cNvPr id="6" name="Rectangle 5">
            <a:extLst>
              <a:ext uri="{FF2B5EF4-FFF2-40B4-BE49-F238E27FC236}">
                <a16:creationId xmlns:a16="http://schemas.microsoft.com/office/drawing/2014/main" id="{CC13AAD2-F7EC-4307-A98E-E401F6B1E910}"/>
              </a:ext>
            </a:extLst>
          </p:cNvPr>
          <p:cNvSpPr/>
          <p:nvPr/>
        </p:nvSpPr>
        <p:spPr>
          <a:xfrm>
            <a:off x="3413911" y="94826"/>
            <a:ext cx="6029216" cy="707886"/>
          </a:xfrm>
          <a:prstGeom prst="rect">
            <a:avLst/>
          </a:prstGeom>
          <a:noFill/>
        </p:spPr>
        <p:txBody>
          <a:bodyPr wrap="non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Assigning cluster to the data</a:t>
            </a:r>
          </a:p>
        </p:txBody>
      </p:sp>
    </p:spTree>
    <p:extLst>
      <p:ext uri="{BB962C8B-B14F-4D97-AF65-F5344CB8AC3E}">
        <p14:creationId xmlns:p14="http://schemas.microsoft.com/office/powerpoint/2010/main" val="2933770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67116B8-994D-4EB4-9445-2255D51DA8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5768" y="1032975"/>
            <a:ext cx="11446232" cy="5235394"/>
          </a:xfrm>
          <a:prstGeom prst="rect">
            <a:avLst/>
          </a:prstGeom>
        </p:spPr>
      </p:pic>
      <p:sp>
        <p:nvSpPr>
          <p:cNvPr id="6" name="Rectangle 5">
            <a:extLst>
              <a:ext uri="{FF2B5EF4-FFF2-40B4-BE49-F238E27FC236}">
                <a16:creationId xmlns:a16="http://schemas.microsoft.com/office/drawing/2014/main" id="{1BEBFE54-EFBE-46B4-A480-732169313F0D}"/>
              </a:ext>
            </a:extLst>
          </p:cNvPr>
          <p:cNvSpPr/>
          <p:nvPr/>
        </p:nvSpPr>
        <p:spPr>
          <a:xfrm>
            <a:off x="3781637" y="94826"/>
            <a:ext cx="5293757" cy="707886"/>
          </a:xfrm>
          <a:prstGeom prst="rect">
            <a:avLst/>
          </a:prstGeom>
          <a:noFill/>
        </p:spPr>
        <p:txBody>
          <a:bodyPr wrap="non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Different clusters of data</a:t>
            </a:r>
          </a:p>
        </p:txBody>
      </p:sp>
    </p:spTree>
    <p:extLst>
      <p:ext uri="{BB962C8B-B14F-4D97-AF65-F5344CB8AC3E}">
        <p14:creationId xmlns:p14="http://schemas.microsoft.com/office/powerpoint/2010/main" val="3354973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417E86-D1AE-4E73-90CB-D9E54209C7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7784" y="743528"/>
            <a:ext cx="9036432" cy="6114472"/>
          </a:xfrm>
          <a:prstGeom prst="rect">
            <a:avLst/>
          </a:prstGeom>
        </p:spPr>
      </p:pic>
      <p:sp>
        <p:nvSpPr>
          <p:cNvPr id="6" name="Rectangle 5">
            <a:extLst>
              <a:ext uri="{FF2B5EF4-FFF2-40B4-BE49-F238E27FC236}">
                <a16:creationId xmlns:a16="http://schemas.microsoft.com/office/drawing/2014/main" id="{86571F4A-FDB4-4332-B11B-72790D8C1D9C}"/>
              </a:ext>
            </a:extLst>
          </p:cNvPr>
          <p:cNvSpPr/>
          <p:nvPr/>
        </p:nvSpPr>
        <p:spPr>
          <a:xfrm>
            <a:off x="3656760" y="94826"/>
            <a:ext cx="5543505" cy="707886"/>
          </a:xfrm>
          <a:prstGeom prst="rect">
            <a:avLst/>
          </a:prstGeom>
          <a:noFill/>
        </p:spPr>
        <p:txBody>
          <a:bodyPr wrap="none" lIns="91440" tIns="45720" rIns="91440" bIns="45720">
            <a:spAutoFit/>
          </a:bodyPr>
          <a:lstStyle/>
          <a:p>
            <a:pPr algn="ctr"/>
            <a:r>
              <a:rPr lang="en-US" sz="40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Highest cluster in the data</a:t>
            </a:r>
            <a:endPar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32687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FBAED-324E-4A50-B64D-DF4E817E6EF9}"/>
              </a:ext>
            </a:extLst>
          </p:cNvPr>
          <p:cNvSpPr>
            <a:spLocks noGrp="1"/>
          </p:cNvSpPr>
          <p:nvPr>
            <p:ph type="title"/>
          </p:nvPr>
        </p:nvSpPr>
        <p:spPr/>
        <p:txBody>
          <a:bodyPr anchor="ctr">
            <a:normAutofit/>
          </a:bodyPr>
          <a:lstStyle/>
          <a:p>
            <a:pPr algn="ctr"/>
            <a:r>
              <a:rPr lang="en-IN" sz="3200" b="1" dirty="0">
                <a:effectLst/>
                <a:latin typeface="Times New Roman" panose="02020603050405020304" pitchFamily="18" charset="0"/>
                <a:ea typeface="Calibri" panose="020F0502020204030204" pitchFamily="34" charset="0"/>
              </a:rPr>
              <a:t>RESULTS AND CONCLUSION</a:t>
            </a:r>
            <a:endParaRPr lang="en-IN" sz="5400" dirty="0"/>
          </a:p>
        </p:txBody>
      </p:sp>
      <p:sp>
        <p:nvSpPr>
          <p:cNvPr id="3" name="Content Placeholder 2">
            <a:extLst>
              <a:ext uri="{FF2B5EF4-FFF2-40B4-BE49-F238E27FC236}">
                <a16:creationId xmlns:a16="http://schemas.microsoft.com/office/drawing/2014/main" id="{5BC1D201-EBDF-4607-947E-30BAA47D6D1E}"/>
              </a:ext>
            </a:extLst>
          </p:cNvPr>
          <p:cNvSpPr>
            <a:spLocks noGrp="1"/>
          </p:cNvSpPr>
          <p:nvPr>
            <p:ph idx="1"/>
          </p:nvPr>
        </p:nvSpPr>
        <p:spPr/>
        <p:txBody>
          <a:bodyPr>
            <a:normAutofit/>
          </a:bodyPr>
          <a:lstStyle/>
          <a:p>
            <a:pPr>
              <a:lnSpc>
                <a:spcPct val="107000"/>
              </a:lnSpc>
              <a:spcAft>
                <a:spcPts val="0"/>
              </a:spcAft>
            </a:pPr>
            <a:r>
              <a:rPr lang="en-IN" sz="2400" dirty="0">
                <a:solidFill>
                  <a:srgbClr val="000000"/>
                </a:solidFill>
                <a:effectLst/>
                <a:latin typeface="Times New Roman" panose="02020603050405020304" pitchFamily="18" charset="0"/>
                <a:ea typeface="Times New Roman" panose="02020603050405020304" pitchFamily="18" charset="0"/>
              </a:rPr>
              <a:t>From the data analysis and machine learning algorithms, it is evident that most of the Indian communities are present on cluster 1. Hence it is comfortable for the people who are moving to Toronto can stay in places listed below</a:t>
            </a:r>
            <a:endParaRPr lang="en-IN" sz="2400" dirty="0">
              <a:effectLst/>
              <a:latin typeface="Times New Roman" panose="02020603050405020304" pitchFamily="18" charset="0"/>
              <a:ea typeface="Calibri" panose="020F050202020403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2400" dirty="0">
                <a:solidFill>
                  <a:srgbClr val="000000"/>
                </a:solidFill>
                <a:effectLst/>
                <a:latin typeface="Times New Roman" panose="02020603050405020304" pitchFamily="18" charset="0"/>
                <a:ea typeface="Times New Roman" panose="02020603050405020304" pitchFamily="18" charset="0"/>
              </a:rPr>
              <a:t>East Toronto</a:t>
            </a:r>
            <a:endParaRPr lang="en-IN" sz="2400" dirty="0">
              <a:solidFill>
                <a:srgbClr val="000000"/>
              </a:solidFill>
              <a:effectLst/>
              <a:latin typeface="Times New Roman" panose="02020603050405020304" pitchFamily="18" charset="0"/>
              <a:ea typeface="Calibri" panose="020F050202020403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2400" dirty="0">
                <a:solidFill>
                  <a:srgbClr val="000000"/>
                </a:solidFill>
                <a:effectLst/>
                <a:latin typeface="Times New Roman" panose="02020603050405020304" pitchFamily="18" charset="0"/>
                <a:ea typeface="Times New Roman" panose="02020603050405020304" pitchFamily="18" charset="0"/>
              </a:rPr>
              <a:t>Central Toronto</a:t>
            </a:r>
            <a:endParaRPr lang="en-IN" sz="2400" dirty="0">
              <a:solidFill>
                <a:srgbClr val="000000"/>
              </a:solidFill>
              <a:effectLst/>
              <a:latin typeface="Times New Roman" panose="02020603050405020304" pitchFamily="18" charset="0"/>
              <a:ea typeface="Calibri" panose="020F0502020204030204" pitchFamily="34"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2400" dirty="0">
                <a:solidFill>
                  <a:srgbClr val="000000"/>
                </a:solidFill>
                <a:effectLst/>
                <a:latin typeface="Times New Roman" panose="02020603050405020304" pitchFamily="18" charset="0"/>
                <a:ea typeface="Times New Roman" panose="02020603050405020304" pitchFamily="18" charset="0"/>
              </a:rPr>
              <a:t>Downtown Toronto</a:t>
            </a:r>
            <a:endParaRPr lang="en-IN" sz="2400" dirty="0">
              <a:solidFill>
                <a:srgbClr val="000000"/>
              </a:solidFill>
              <a:effectLst/>
              <a:latin typeface="Times New Roman" panose="02020603050405020304" pitchFamily="18" charset="0"/>
              <a:ea typeface="Calibri" panose="020F0502020204030204" pitchFamily="34" charset="0"/>
            </a:endParaRPr>
          </a:p>
          <a:p>
            <a:endParaRPr lang="en-IN" sz="2400" dirty="0"/>
          </a:p>
        </p:txBody>
      </p:sp>
    </p:spTree>
    <p:extLst>
      <p:ext uri="{BB962C8B-B14F-4D97-AF65-F5344CB8AC3E}">
        <p14:creationId xmlns:p14="http://schemas.microsoft.com/office/powerpoint/2010/main" val="19790557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42F76E5-29BE-4067-AE49-FA5889C14101}"/>
              </a:ext>
            </a:extLst>
          </p:cNvPr>
          <p:cNvSpPr/>
          <p:nvPr/>
        </p:nvSpPr>
        <p:spPr>
          <a:xfrm>
            <a:off x="4072851" y="2967335"/>
            <a:ext cx="4046301" cy="923330"/>
          </a:xfrm>
          <a:prstGeom prst="rect">
            <a:avLst/>
          </a:prstGeom>
          <a:noFill/>
        </p:spPr>
        <p:txBody>
          <a:bodyPr wrap="non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rPr>
              <a:t>THANK YOU</a:t>
            </a:r>
          </a:p>
        </p:txBody>
      </p:sp>
    </p:spTree>
    <p:extLst>
      <p:ext uri="{BB962C8B-B14F-4D97-AF65-F5344CB8AC3E}">
        <p14:creationId xmlns:p14="http://schemas.microsoft.com/office/powerpoint/2010/main" val="17546464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E9F58-EECC-444F-84A7-467969066EA8}"/>
              </a:ext>
            </a:extLst>
          </p:cNvPr>
          <p:cNvSpPr>
            <a:spLocks noGrp="1"/>
          </p:cNvSpPr>
          <p:nvPr>
            <p:ph type="title"/>
          </p:nvPr>
        </p:nvSpPr>
        <p:spPr/>
        <p:txBody>
          <a:bodyPr anchor="ctr">
            <a:normAutofit/>
          </a:bodyPr>
          <a:lstStyle/>
          <a:p>
            <a:pPr algn="ctr"/>
            <a:r>
              <a:rPr lang="en-IN" sz="3200" b="1" dirty="0">
                <a:effectLst/>
                <a:latin typeface="Times New Roman" panose="02020603050405020304" pitchFamily="18" charset="0"/>
                <a:ea typeface="Calibri" panose="020F0502020204030204" pitchFamily="34" charset="0"/>
              </a:rPr>
              <a:t>INTRODUCTION</a:t>
            </a:r>
            <a:endParaRPr lang="en-IN" sz="3200" dirty="0"/>
          </a:p>
        </p:txBody>
      </p:sp>
      <p:sp>
        <p:nvSpPr>
          <p:cNvPr id="3" name="Content Placeholder 2">
            <a:extLst>
              <a:ext uri="{FF2B5EF4-FFF2-40B4-BE49-F238E27FC236}">
                <a16:creationId xmlns:a16="http://schemas.microsoft.com/office/drawing/2014/main" id="{5C962AE7-0688-4E1E-B86D-ABEDC2851031}"/>
              </a:ext>
            </a:extLst>
          </p:cNvPr>
          <p:cNvSpPr>
            <a:spLocks noGrp="1"/>
          </p:cNvSpPr>
          <p:nvPr>
            <p:ph idx="1"/>
          </p:nvPr>
        </p:nvSpPr>
        <p:spPr/>
        <p:txBody>
          <a:bodyPr>
            <a:normAutofit/>
          </a:bodyPr>
          <a:lstStyle/>
          <a:p>
            <a:r>
              <a:rPr lang="en-IN" sz="2400" dirty="0">
                <a:solidFill>
                  <a:srgbClr val="000000"/>
                </a:solidFill>
                <a:effectLst/>
                <a:latin typeface="Times New Roman" panose="02020603050405020304" pitchFamily="18" charset="0"/>
                <a:ea typeface="Calibri" panose="020F0502020204030204" pitchFamily="34" charset="0"/>
              </a:rPr>
              <a:t>Studying abroad is one of the most exciting parts of a student’s life. However, students from India do face various challenges. Despite it being the perfect opportunity to travel, meet new friends, learn a new language, amongst many other things, for some, moving from India to another country isn’t an easy transition.</a:t>
            </a:r>
            <a:endParaRPr lang="en-IN" sz="2400" dirty="0">
              <a:effectLst/>
              <a:latin typeface="Times New Roman" panose="02020603050405020304" pitchFamily="18" charset="0"/>
              <a:ea typeface="Calibri" panose="020F0502020204030204" pitchFamily="34" charset="0"/>
            </a:endParaRPr>
          </a:p>
          <a:p>
            <a:endParaRPr lang="en-IN" sz="2400" dirty="0"/>
          </a:p>
        </p:txBody>
      </p:sp>
    </p:spTree>
    <p:extLst>
      <p:ext uri="{BB962C8B-B14F-4D97-AF65-F5344CB8AC3E}">
        <p14:creationId xmlns:p14="http://schemas.microsoft.com/office/powerpoint/2010/main" val="20713388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F90DB-001B-4FF2-9F3F-A845B708D9D4}"/>
              </a:ext>
            </a:extLst>
          </p:cNvPr>
          <p:cNvSpPr>
            <a:spLocks noGrp="1"/>
          </p:cNvSpPr>
          <p:nvPr>
            <p:ph type="title"/>
          </p:nvPr>
        </p:nvSpPr>
        <p:spPr>
          <a:xfrm>
            <a:off x="2243189" y="106874"/>
            <a:ext cx="8911687" cy="1280890"/>
          </a:xfrm>
        </p:spPr>
        <p:txBody>
          <a:bodyPr anchor="ctr"/>
          <a:lstStyle/>
          <a:p>
            <a:pPr algn="ctr"/>
            <a:r>
              <a:rPr lang="en-IN" sz="3200" b="1" dirty="0">
                <a:solidFill>
                  <a:srgbClr val="000000"/>
                </a:solidFill>
                <a:effectLst/>
                <a:latin typeface="Times New Roman" panose="02020603050405020304" pitchFamily="18" charset="0"/>
                <a:ea typeface="Times New Roman" panose="02020603050405020304" pitchFamily="18" charset="0"/>
              </a:rPr>
              <a:t>PROBLEM</a:t>
            </a:r>
            <a:endParaRPr lang="en-IN" dirty="0"/>
          </a:p>
        </p:txBody>
      </p:sp>
      <p:sp>
        <p:nvSpPr>
          <p:cNvPr id="3" name="Content Placeholder 2">
            <a:extLst>
              <a:ext uri="{FF2B5EF4-FFF2-40B4-BE49-F238E27FC236}">
                <a16:creationId xmlns:a16="http://schemas.microsoft.com/office/drawing/2014/main" id="{68DFC576-2F94-4D3C-BEC2-9B7EFC0B1AB3}"/>
              </a:ext>
            </a:extLst>
          </p:cNvPr>
          <p:cNvSpPr>
            <a:spLocks noGrp="1"/>
          </p:cNvSpPr>
          <p:nvPr>
            <p:ph idx="1"/>
          </p:nvPr>
        </p:nvSpPr>
        <p:spPr>
          <a:xfrm>
            <a:off x="1893455" y="1496291"/>
            <a:ext cx="9611157" cy="4442640"/>
          </a:xfrm>
        </p:spPr>
        <p:txBody>
          <a:bodyPr>
            <a:noAutofit/>
          </a:bodyPr>
          <a:lstStyle/>
          <a:p>
            <a:pPr algn="just"/>
            <a:r>
              <a:rPr lang="en-IN" sz="2000" dirty="0">
                <a:solidFill>
                  <a:srgbClr val="000000"/>
                </a:solidFill>
                <a:effectLst/>
                <a:latin typeface="Times New Roman" panose="02020603050405020304" pitchFamily="18" charset="0"/>
                <a:ea typeface="Times New Roman" panose="02020603050405020304" pitchFamily="18" charset="0"/>
              </a:rPr>
              <a:t>Transition to Toronto for Higher Studies is one of the most common challenges of studying abroad is the language barrier. Perhaps you spent the last five years studying the language, but once you arrive to the country, it seems completely foreign to you. Locals are using slang you’re unfamiliar with, and several words can be used to describe one thing. Trying to understand a different currency is another common challenge students face. You want to ensure you are familiar with the conversion this way you don’t end up spending more money than you should. Many countries include taxes in their prices, however, international students should be aware in North American countries, taxes are not included and so they must be calculated in addition to the price presented on the product. Every country has different cultural standards. In addition to getting familiar with languages and currencies, you will have to adjust to the local culture. It’s easy to begin feeling homesick when everything around you is so unfamiliar. You will miss the things you find comfort in, such as the couch in your living room and your annoying yet loving sibling. After overcoming all of these challenges, you will realize how much you truly love the country you’re in. When it’s time to leave, you will miss the locals, the food, and many of the small things like the cafe down the street. You will miss the freedom, the adventures, the challenges… leaving will be a challenge on its own.</a:t>
            </a:r>
            <a:endParaRPr lang="en-IN" sz="2000" dirty="0">
              <a:effectLst/>
              <a:latin typeface="Times New Roman" panose="02020603050405020304" pitchFamily="18" charset="0"/>
              <a:ea typeface="Calibri" panose="020F0502020204030204" pitchFamily="34" charset="0"/>
            </a:endParaRPr>
          </a:p>
          <a:p>
            <a:pPr algn="just"/>
            <a:endParaRPr lang="en-IN" sz="2000" dirty="0"/>
          </a:p>
        </p:txBody>
      </p:sp>
    </p:spTree>
    <p:extLst>
      <p:ext uri="{BB962C8B-B14F-4D97-AF65-F5344CB8AC3E}">
        <p14:creationId xmlns:p14="http://schemas.microsoft.com/office/powerpoint/2010/main" val="30851503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096A8-69FC-4414-8086-EB3D08A61A67}"/>
              </a:ext>
            </a:extLst>
          </p:cNvPr>
          <p:cNvSpPr>
            <a:spLocks noGrp="1"/>
          </p:cNvSpPr>
          <p:nvPr>
            <p:ph type="title"/>
          </p:nvPr>
        </p:nvSpPr>
        <p:spPr/>
        <p:txBody>
          <a:bodyPr anchor="ctr"/>
          <a:lstStyle/>
          <a:p>
            <a:pPr algn="ctr"/>
            <a:r>
              <a:rPr lang="en-IN" sz="3200" b="1" dirty="0">
                <a:solidFill>
                  <a:srgbClr val="000000"/>
                </a:solidFill>
                <a:effectLst/>
                <a:latin typeface="Times New Roman" panose="02020603050405020304" pitchFamily="18" charset="0"/>
                <a:ea typeface="Times New Roman" panose="02020603050405020304" pitchFamily="18" charset="0"/>
              </a:rPr>
              <a:t>DATA SELECTION</a:t>
            </a:r>
            <a:endParaRPr lang="en-IN" dirty="0"/>
          </a:p>
        </p:txBody>
      </p:sp>
      <p:sp>
        <p:nvSpPr>
          <p:cNvPr id="3" name="Content Placeholder 2">
            <a:extLst>
              <a:ext uri="{FF2B5EF4-FFF2-40B4-BE49-F238E27FC236}">
                <a16:creationId xmlns:a16="http://schemas.microsoft.com/office/drawing/2014/main" id="{AE7A5A3E-90A9-4B51-A8F5-BFB770197034}"/>
              </a:ext>
            </a:extLst>
          </p:cNvPr>
          <p:cNvSpPr>
            <a:spLocks noGrp="1"/>
          </p:cNvSpPr>
          <p:nvPr>
            <p:ph idx="1"/>
          </p:nvPr>
        </p:nvSpPr>
        <p:spPr/>
        <p:txBody>
          <a:bodyPr>
            <a:normAutofit/>
          </a:bodyPr>
          <a:lstStyle/>
          <a:p>
            <a:pPr algn="just">
              <a:lnSpc>
                <a:spcPct val="107000"/>
              </a:lnSpc>
              <a:spcAft>
                <a:spcPts val="0"/>
              </a:spcAft>
            </a:pPr>
            <a:r>
              <a:rPr lang="en-IN" sz="2400" dirty="0">
                <a:solidFill>
                  <a:srgbClr val="000000"/>
                </a:solidFill>
                <a:effectLst/>
                <a:latin typeface="Times New Roman" panose="02020603050405020304" pitchFamily="18" charset="0"/>
                <a:ea typeface="Times New Roman" panose="02020603050405020304" pitchFamily="18" charset="0"/>
              </a:rPr>
              <a:t>For this course we need the following data</a:t>
            </a:r>
            <a:endParaRPr lang="en-IN" sz="2400" dirty="0">
              <a:effectLst/>
              <a:latin typeface="Times New Roman" panose="02020603050405020304" pitchFamily="18" charset="0"/>
              <a:ea typeface="Calibri" panose="020F0502020204030204" pitchFamily="34" charset="0"/>
            </a:endParaRPr>
          </a:p>
          <a:p>
            <a:pPr algn="just">
              <a:lnSpc>
                <a:spcPct val="107000"/>
              </a:lnSpc>
              <a:spcAft>
                <a:spcPts val="0"/>
              </a:spcAft>
            </a:pPr>
            <a:r>
              <a:rPr lang="en-IN" sz="2400" dirty="0">
                <a:solidFill>
                  <a:srgbClr val="000000"/>
                </a:solidFill>
                <a:effectLst/>
                <a:latin typeface="Times New Roman" panose="02020603050405020304" pitchFamily="18" charset="0"/>
                <a:ea typeface="Times New Roman" panose="02020603050405020304" pitchFamily="18" charset="0"/>
              </a:rPr>
              <a:t>Toronto city data about their </a:t>
            </a:r>
            <a:r>
              <a:rPr lang="en-IN" sz="2400" dirty="0" err="1">
                <a:solidFill>
                  <a:srgbClr val="000000"/>
                </a:solidFill>
                <a:effectLst/>
                <a:latin typeface="Times New Roman" panose="02020603050405020304" pitchFamily="18" charset="0"/>
                <a:ea typeface="Times New Roman" panose="02020603050405020304" pitchFamily="18" charset="0"/>
              </a:rPr>
              <a:t>neighborhood</a:t>
            </a:r>
            <a:r>
              <a:rPr lang="en-IN" sz="2400" dirty="0">
                <a:solidFill>
                  <a:srgbClr val="000000"/>
                </a:solidFill>
                <a:effectLst/>
                <a:latin typeface="Times New Roman" panose="02020603050405020304" pitchFamily="18" charset="0"/>
                <a:ea typeface="Times New Roman" panose="02020603050405020304" pitchFamily="18" charset="0"/>
              </a:rPr>
              <a:t>, postal code, Borough along with their </a:t>
            </a:r>
            <a:r>
              <a:rPr lang="en-IN" sz="2400" dirty="0" err="1">
                <a:solidFill>
                  <a:srgbClr val="000000"/>
                </a:solidFill>
                <a:effectLst/>
                <a:latin typeface="Times New Roman" panose="02020603050405020304" pitchFamily="18" charset="0"/>
                <a:ea typeface="Times New Roman" panose="02020603050405020304" pitchFamily="18" charset="0"/>
              </a:rPr>
              <a:t>lattitude</a:t>
            </a:r>
            <a:r>
              <a:rPr lang="en-IN" sz="2400" dirty="0">
                <a:solidFill>
                  <a:srgbClr val="000000"/>
                </a:solidFill>
                <a:effectLst/>
                <a:latin typeface="Times New Roman" panose="02020603050405020304" pitchFamily="18" charset="0"/>
                <a:ea typeface="Times New Roman" panose="02020603050405020304" pitchFamily="18" charset="0"/>
              </a:rPr>
              <a:t> and longitude.</a:t>
            </a:r>
            <a:endParaRPr lang="en-IN" sz="2400" dirty="0">
              <a:effectLst/>
              <a:latin typeface="Times New Roman" panose="02020603050405020304" pitchFamily="18" charset="0"/>
              <a:ea typeface="Calibri" panose="020F0502020204030204" pitchFamily="34" charset="0"/>
            </a:endParaRPr>
          </a:p>
          <a:p>
            <a:pPr algn="just">
              <a:lnSpc>
                <a:spcPct val="107000"/>
              </a:lnSpc>
              <a:spcAft>
                <a:spcPts val="0"/>
              </a:spcAft>
            </a:pPr>
            <a:r>
              <a:rPr lang="en-IN" sz="2400" dirty="0" err="1">
                <a:solidFill>
                  <a:srgbClr val="000000"/>
                </a:solidFill>
                <a:effectLst/>
                <a:latin typeface="Times New Roman" panose="02020603050405020304" pitchFamily="18" charset="0"/>
                <a:ea typeface="Times New Roman" panose="02020603050405020304" pitchFamily="18" charset="0"/>
              </a:rPr>
              <a:t>Geospace</a:t>
            </a:r>
            <a:r>
              <a:rPr lang="en-IN" sz="2400" dirty="0">
                <a:solidFill>
                  <a:srgbClr val="000000"/>
                </a:solidFill>
                <a:effectLst/>
                <a:latin typeface="Times New Roman" panose="02020603050405020304" pitchFamily="18" charset="0"/>
                <a:ea typeface="Times New Roman" panose="02020603050405020304" pitchFamily="18" charset="0"/>
              </a:rPr>
              <a:t> data from the net to visualize the data as maps and markers.</a:t>
            </a:r>
            <a:endParaRPr lang="en-IN" sz="2400" dirty="0">
              <a:effectLst/>
              <a:latin typeface="Times New Roman" panose="02020603050405020304" pitchFamily="18" charset="0"/>
              <a:ea typeface="Calibri" panose="020F0502020204030204" pitchFamily="34" charset="0"/>
            </a:endParaRPr>
          </a:p>
          <a:p>
            <a:pPr algn="just">
              <a:lnSpc>
                <a:spcPct val="107000"/>
              </a:lnSpc>
              <a:spcAft>
                <a:spcPts val="0"/>
              </a:spcAft>
            </a:pPr>
            <a:r>
              <a:rPr lang="en-IN" sz="2400" dirty="0">
                <a:solidFill>
                  <a:srgbClr val="000000"/>
                </a:solidFill>
                <a:effectLst/>
                <a:latin typeface="Times New Roman" panose="02020603050405020304" pitchFamily="18" charset="0"/>
                <a:ea typeface="Times New Roman" panose="02020603050405020304" pitchFamily="18" charset="0"/>
              </a:rPr>
              <a:t>Other </a:t>
            </a:r>
            <a:r>
              <a:rPr lang="en-IN" sz="2400" dirty="0" err="1">
                <a:solidFill>
                  <a:srgbClr val="000000"/>
                </a:solidFill>
                <a:effectLst/>
                <a:latin typeface="Times New Roman" panose="02020603050405020304" pitchFamily="18" charset="0"/>
                <a:ea typeface="Times New Roman" panose="02020603050405020304" pitchFamily="18" charset="0"/>
              </a:rPr>
              <a:t>indian</a:t>
            </a:r>
            <a:r>
              <a:rPr lang="en-IN" sz="2400" dirty="0">
                <a:solidFill>
                  <a:srgbClr val="000000"/>
                </a:solidFill>
                <a:effectLst/>
                <a:latin typeface="Times New Roman" panose="02020603050405020304" pitchFamily="18" charset="0"/>
                <a:ea typeface="Times New Roman" panose="02020603050405020304" pitchFamily="18" charset="0"/>
              </a:rPr>
              <a:t> types restaurants, </a:t>
            </a:r>
            <a:r>
              <a:rPr lang="en-IN" sz="2400" dirty="0" err="1">
                <a:solidFill>
                  <a:srgbClr val="000000"/>
                </a:solidFill>
                <a:effectLst/>
                <a:latin typeface="Times New Roman" panose="02020603050405020304" pitchFamily="18" charset="0"/>
                <a:ea typeface="Times New Roman" panose="02020603050405020304" pitchFamily="18" charset="0"/>
              </a:rPr>
              <a:t>caffe</a:t>
            </a:r>
            <a:r>
              <a:rPr lang="en-IN" sz="2400" dirty="0">
                <a:solidFill>
                  <a:srgbClr val="000000"/>
                </a:solidFill>
                <a:effectLst/>
                <a:latin typeface="Times New Roman" panose="02020603050405020304" pitchFamily="18" charset="0"/>
                <a:ea typeface="Times New Roman" panose="02020603050405020304" pitchFamily="18" charset="0"/>
              </a:rPr>
              <a:t> shops, </a:t>
            </a:r>
            <a:r>
              <a:rPr lang="en-IN" sz="2400" dirty="0" err="1">
                <a:solidFill>
                  <a:srgbClr val="000000"/>
                </a:solidFill>
                <a:effectLst/>
                <a:latin typeface="Times New Roman" panose="02020603050405020304" pitchFamily="18" charset="0"/>
                <a:ea typeface="Times New Roman" panose="02020603050405020304" pitchFamily="18" charset="0"/>
              </a:rPr>
              <a:t>neighborhood</a:t>
            </a:r>
            <a:r>
              <a:rPr lang="en-IN" sz="2400" dirty="0">
                <a:solidFill>
                  <a:srgbClr val="000000"/>
                </a:solidFill>
                <a:effectLst/>
                <a:latin typeface="Times New Roman" panose="02020603050405020304" pitchFamily="18" charset="0"/>
                <a:ea typeface="Times New Roman" panose="02020603050405020304" pitchFamily="18" charset="0"/>
              </a:rPr>
              <a:t> and other </a:t>
            </a:r>
            <a:r>
              <a:rPr lang="en-IN" sz="2400" dirty="0" err="1">
                <a:solidFill>
                  <a:srgbClr val="000000"/>
                </a:solidFill>
                <a:effectLst/>
                <a:latin typeface="Times New Roman" panose="02020603050405020304" pitchFamily="18" charset="0"/>
                <a:ea typeface="Times New Roman" panose="02020603050405020304" pitchFamily="18" charset="0"/>
              </a:rPr>
              <a:t>datas</a:t>
            </a:r>
            <a:endParaRPr lang="en-IN" sz="2400" dirty="0">
              <a:effectLst/>
              <a:latin typeface="Times New Roman" panose="02020603050405020304" pitchFamily="18" charset="0"/>
              <a:ea typeface="Calibri" panose="020F0502020204030204" pitchFamily="34" charset="0"/>
            </a:endParaRPr>
          </a:p>
          <a:p>
            <a:endParaRPr lang="en-IN" sz="2400" dirty="0"/>
          </a:p>
        </p:txBody>
      </p:sp>
    </p:spTree>
    <p:extLst>
      <p:ext uri="{BB962C8B-B14F-4D97-AF65-F5344CB8AC3E}">
        <p14:creationId xmlns:p14="http://schemas.microsoft.com/office/powerpoint/2010/main" val="1636034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BDEAE3-5FE1-4B94-AAE0-54EE9FBE7AFC}"/>
              </a:ext>
            </a:extLst>
          </p:cNvPr>
          <p:cNvSpPr>
            <a:spLocks noGrp="1"/>
          </p:cNvSpPr>
          <p:nvPr>
            <p:ph type="title"/>
          </p:nvPr>
        </p:nvSpPr>
        <p:spPr/>
        <p:txBody>
          <a:bodyPr anchor="ctr">
            <a:normAutofit/>
          </a:bodyPr>
          <a:lstStyle/>
          <a:p>
            <a:pPr algn="ctr"/>
            <a:r>
              <a:rPr lang="en-IN" sz="3200" b="1" dirty="0">
                <a:solidFill>
                  <a:srgbClr val="000000"/>
                </a:solidFill>
                <a:effectLst/>
                <a:latin typeface="Times New Roman" panose="02020603050405020304" pitchFamily="18" charset="0"/>
                <a:ea typeface="Times New Roman" panose="02020603050405020304" pitchFamily="18" charset="0"/>
              </a:rPr>
              <a:t>EXTRACTING THE DATA</a:t>
            </a:r>
            <a:endParaRPr lang="en-IN" sz="5400" dirty="0"/>
          </a:p>
        </p:txBody>
      </p:sp>
      <p:sp>
        <p:nvSpPr>
          <p:cNvPr id="3" name="Content Placeholder 2">
            <a:extLst>
              <a:ext uri="{FF2B5EF4-FFF2-40B4-BE49-F238E27FC236}">
                <a16:creationId xmlns:a16="http://schemas.microsoft.com/office/drawing/2014/main" id="{BB7BC560-7B9B-438C-A74A-79E64062851C}"/>
              </a:ext>
            </a:extLst>
          </p:cNvPr>
          <p:cNvSpPr>
            <a:spLocks noGrp="1"/>
          </p:cNvSpPr>
          <p:nvPr>
            <p:ph idx="1"/>
          </p:nvPr>
        </p:nvSpPr>
        <p:spPr/>
        <p:txBody>
          <a:bodyPr>
            <a:normAutofit/>
          </a:bodyPr>
          <a:lstStyle/>
          <a:p>
            <a:pPr algn="just">
              <a:lnSpc>
                <a:spcPct val="107000"/>
              </a:lnSpc>
              <a:spcAft>
                <a:spcPts val="0"/>
              </a:spcAft>
            </a:pPr>
            <a:r>
              <a:rPr lang="en-IN" sz="2400" dirty="0">
                <a:solidFill>
                  <a:srgbClr val="000000"/>
                </a:solidFill>
                <a:effectLst/>
                <a:latin typeface="Times New Roman" panose="02020603050405020304" pitchFamily="18" charset="0"/>
                <a:ea typeface="Times New Roman" panose="02020603050405020304" pitchFamily="18" charset="0"/>
              </a:rPr>
              <a:t>The data are extracted for the Toronto </a:t>
            </a:r>
            <a:r>
              <a:rPr lang="en-IN" sz="2400" dirty="0" err="1">
                <a:solidFill>
                  <a:srgbClr val="000000"/>
                </a:solidFill>
                <a:effectLst/>
                <a:latin typeface="Times New Roman" panose="02020603050405020304" pitchFamily="18" charset="0"/>
                <a:ea typeface="Times New Roman" panose="02020603050405020304" pitchFamily="18" charset="0"/>
              </a:rPr>
              <a:t>neighborhood</a:t>
            </a:r>
            <a:r>
              <a:rPr lang="en-IN" sz="2400" dirty="0">
                <a:solidFill>
                  <a:srgbClr val="000000"/>
                </a:solidFill>
                <a:effectLst/>
                <a:latin typeface="Times New Roman" panose="02020603050405020304" pitchFamily="18" charset="0"/>
                <a:ea typeface="Times New Roman" panose="02020603050405020304" pitchFamily="18" charset="0"/>
              </a:rPr>
              <a:t> from the </a:t>
            </a:r>
            <a:r>
              <a:rPr lang="en-IN" sz="2400" dirty="0" err="1">
                <a:solidFill>
                  <a:srgbClr val="000000"/>
                </a:solidFill>
                <a:effectLst/>
                <a:latin typeface="Times New Roman" panose="02020603050405020304" pitchFamily="18" charset="0"/>
                <a:ea typeface="Times New Roman" panose="02020603050405020304" pitchFamily="18" charset="0"/>
              </a:rPr>
              <a:t>wikipedia</a:t>
            </a:r>
            <a:endParaRPr lang="en-IN" sz="2400" dirty="0">
              <a:effectLst/>
              <a:latin typeface="Times New Roman" panose="02020603050405020304" pitchFamily="18" charset="0"/>
              <a:ea typeface="Calibri" panose="020F0502020204030204" pitchFamily="34" charset="0"/>
            </a:endParaRPr>
          </a:p>
          <a:p>
            <a:pPr algn="just">
              <a:lnSpc>
                <a:spcPct val="107000"/>
              </a:lnSpc>
              <a:spcAft>
                <a:spcPts val="0"/>
              </a:spcAft>
            </a:pPr>
            <a:r>
              <a:rPr lang="en-IN" sz="2400" dirty="0">
                <a:solidFill>
                  <a:srgbClr val="000000"/>
                </a:solidFill>
                <a:effectLst/>
                <a:latin typeface="Times New Roman" panose="02020603050405020304" pitchFamily="18" charset="0"/>
                <a:ea typeface="Times New Roman" panose="02020603050405020304" pitchFamily="18" charset="0"/>
              </a:rPr>
              <a:t>Using the geocoder package to get the </a:t>
            </a:r>
            <a:r>
              <a:rPr lang="en-IN" sz="2400" dirty="0" err="1">
                <a:solidFill>
                  <a:srgbClr val="000000"/>
                </a:solidFill>
                <a:effectLst/>
                <a:latin typeface="Times New Roman" panose="02020603050405020304" pitchFamily="18" charset="0"/>
                <a:ea typeface="Times New Roman" panose="02020603050405020304" pitchFamily="18" charset="0"/>
              </a:rPr>
              <a:t>lattitude</a:t>
            </a:r>
            <a:r>
              <a:rPr lang="en-IN" sz="2400" dirty="0">
                <a:solidFill>
                  <a:srgbClr val="000000"/>
                </a:solidFill>
                <a:effectLst/>
                <a:latin typeface="Times New Roman" panose="02020603050405020304" pitchFamily="18" charset="0"/>
                <a:ea typeface="Times New Roman" panose="02020603050405020304" pitchFamily="18" charset="0"/>
              </a:rPr>
              <a:t> and longitude of the area and use it to construct the maps</a:t>
            </a:r>
            <a:endParaRPr lang="en-IN" sz="2400" dirty="0">
              <a:effectLst/>
              <a:latin typeface="Times New Roman" panose="02020603050405020304" pitchFamily="18" charset="0"/>
              <a:ea typeface="Calibri" panose="020F0502020204030204" pitchFamily="34" charset="0"/>
            </a:endParaRPr>
          </a:p>
          <a:p>
            <a:pPr algn="just">
              <a:lnSpc>
                <a:spcPct val="107000"/>
              </a:lnSpc>
              <a:spcAft>
                <a:spcPts val="0"/>
              </a:spcAft>
            </a:pPr>
            <a:r>
              <a:rPr lang="en-IN" sz="2400" dirty="0">
                <a:solidFill>
                  <a:srgbClr val="000000"/>
                </a:solidFill>
                <a:effectLst/>
                <a:latin typeface="Times New Roman" panose="02020603050405020304" pitchFamily="18" charset="0"/>
                <a:ea typeface="Times New Roman" panose="02020603050405020304" pitchFamily="18" charset="0"/>
              </a:rPr>
              <a:t>At last Foursquare API to get the data about the </a:t>
            </a:r>
            <a:r>
              <a:rPr lang="en-IN" sz="2400" dirty="0" err="1">
                <a:solidFill>
                  <a:srgbClr val="000000"/>
                </a:solidFill>
                <a:effectLst/>
                <a:latin typeface="Times New Roman" panose="02020603050405020304" pitchFamily="18" charset="0"/>
                <a:ea typeface="Times New Roman" panose="02020603050405020304" pitchFamily="18" charset="0"/>
              </a:rPr>
              <a:t>datas</a:t>
            </a:r>
            <a:r>
              <a:rPr lang="en-IN" sz="2400" dirty="0">
                <a:solidFill>
                  <a:srgbClr val="000000"/>
                </a:solidFill>
                <a:effectLst/>
                <a:latin typeface="Times New Roman" panose="02020603050405020304" pitchFamily="18" charset="0"/>
                <a:ea typeface="Times New Roman" panose="02020603050405020304" pitchFamily="18" charset="0"/>
              </a:rPr>
              <a:t> and other things related to Indian Community</a:t>
            </a:r>
            <a:endParaRPr lang="en-IN" sz="2400" dirty="0">
              <a:effectLst/>
              <a:latin typeface="Times New Roman" panose="02020603050405020304" pitchFamily="18" charset="0"/>
              <a:ea typeface="Calibri" panose="020F0502020204030204" pitchFamily="34" charset="0"/>
            </a:endParaRPr>
          </a:p>
          <a:p>
            <a:endParaRPr lang="en-IN" sz="2400" dirty="0"/>
          </a:p>
        </p:txBody>
      </p:sp>
    </p:spTree>
    <p:extLst>
      <p:ext uri="{BB962C8B-B14F-4D97-AF65-F5344CB8AC3E}">
        <p14:creationId xmlns:p14="http://schemas.microsoft.com/office/powerpoint/2010/main" val="14298012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B1F78-0125-4A19-ABBD-CC3ED1809DDB}"/>
              </a:ext>
            </a:extLst>
          </p:cNvPr>
          <p:cNvSpPr>
            <a:spLocks noGrp="1"/>
          </p:cNvSpPr>
          <p:nvPr>
            <p:ph type="title"/>
          </p:nvPr>
        </p:nvSpPr>
        <p:spPr/>
        <p:txBody>
          <a:bodyPr anchor="ctr">
            <a:normAutofit/>
          </a:bodyPr>
          <a:lstStyle/>
          <a:p>
            <a:pPr algn="ctr"/>
            <a:r>
              <a:rPr lang="en-IN" sz="3200" b="1" dirty="0">
                <a:solidFill>
                  <a:srgbClr val="000000"/>
                </a:solidFill>
                <a:effectLst/>
                <a:latin typeface="Times New Roman" panose="02020603050405020304" pitchFamily="18" charset="0"/>
                <a:ea typeface="Times New Roman" panose="02020603050405020304" pitchFamily="18" charset="0"/>
              </a:rPr>
              <a:t>METHODOLOGY</a:t>
            </a:r>
            <a:endParaRPr lang="en-IN" sz="5400" dirty="0"/>
          </a:p>
        </p:txBody>
      </p:sp>
      <p:sp>
        <p:nvSpPr>
          <p:cNvPr id="3" name="Content Placeholder 2">
            <a:extLst>
              <a:ext uri="{FF2B5EF4-FFF2-40B4-BE49-F238E27FC236}">
                <a16:creationId xmlns:a16="http://schemas.microsoft.com/office/drawing/2014/main" id="{D738C15C-BB2B-4BA8-AB03-71DD0F2C91FA}"/>
              </a:ext>
            </a:extLst>
          </p:cNvPr>
          <p:cNvSpPr>
            <a:spLocks noGrp="1"/>
          </p:cNvSpPr>
          <p:nvPr>
            <p:ph idx="1"/>
          </p:nvPr>
        </p:nvSpPr>
        <p:spPr/>
        <p:txBody>
          <a:bodyPr>
            <a:normAutofit fontScale="92500" lnSpcReduction="10000"/>
          </a:bodyPr>
          <a:lstStyle/>
          <a:p>
            <a:r>
              <a:rPr lang="en-IN"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This project will give the best places for the students to shift and stay in Toronto for their higher studies. They will be surrounded by the other similar Indian peoples will make their stay much more easier and comfortable. I have used </a:t>
            </a:r>
            <a:r>
              <a:rPr lang="en-IN" sz="24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KMeans</a:t>
            </a:r>
            <a:r>
              <a:rPr lang="en-IN"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Clustering technique for analysing the </a:t>
            </a:r>
            <a:r>
              <a:rPr lang="en-IN" sz="24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dataframe</a:t>
            </a:r>
            <a:r>
              <a:rPr lang="en-IN" sz="24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which consists of the Indian community peoples. </a:t>
            </a:r>
            <a:r>
              <a:rPr lang="en-IN" sz="2400" i="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a:t>
            </a:r>
            <a:r>
              <a:rPr lang="en-IN" sz="2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-means clustering is a type of unsupervised learning, which is used when you have </a:t>
            </a:r>
            <a:r>
              <a:rPr lang="en-IN" sz="24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unlabeled</a:t>
            </a:r>
            <a:r>
              <a:rPr lang="en-IN" sz="2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data (i.e., data without defined categories or groups). The goal of this algorithm is to find groups in the data, with the number of groups represented by the variable </a:t>
            </a:r>
            <a:r>
              <a:rPr lang="en-IN" sz="2400" i="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a:t>
            </a:r>
            <a:r>
              <a:rPr lang="en-IN" sz="2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The algorithm works iteratively to assign each data point to one of </a:t>
            </a:r>
            <a:r>
              <a:rPr lang="en-IN" sz="2400" i="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K</a:t>
            </a:r>
            <a:r>
              <a:rPr lang="en-IN" sz="24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 groups based on the features that are provided. Data points are clustered based on feature similarity. </a:t>
            </a:r>
            <a:endParaRPr lang="en-IN"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863283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A612E28-72EE-4D26-8D2A-C30DB16E1D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23489" y="840333"/>
            <a:ext cx="6410037" cy="6017667"/>
          </a:xfrm>
          <a:prstGeom prst="rect">
            <a:avLst/>
          </a:prstGeom>
        </p:spPr>
      </p:pic>
      <p:sp>
        <p:nvSpPr>
          <p:cNvPr id="6" name="Rectangle 5">
            <a:extLst>
              <a:ext uri="{FF2B5EF4-FFF2-40B4-BE49-F238E27FC236}">
                <a16:creationId xmlns:a16="http://schemas.microsoft.com/office/drawing/2014/main" id="{7368138E-E2D5-470D-8610-945F826D8AF1}"/>
              </a:ext>
            </a:extLst>
          </p:cNvPr>
          <p:cNvSpPr/>
          <p:nvPr/>
        </p:nvSpPr>
        <p:spPr>
          <a:xfrm>
            <a:off x="4587588" y="94826"/>
            <a:ext cx="3681841" cy="707886"/>
          </a:xfrm>
          <a:prstGeom prst="rect">
            <a:avLst/>
          </a:prstGeom>
          <a:noFill/>
        </p:spPr>
        <p:txBody>
          <a:bodyPr wrap="non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Toronto city data</a:t>
            </a:r>
          </a:p>
        </p:txBody>
      </p:sp>
    </p:spTree>
    <p:extLst>
      <p:ext uri="{BB962C8B-B14F-4D97-AF65-F5344CB8AC3E}">
        <p14:creationId xmlns:p14="http://schemas.microsoft.com/office/powerpoint/2010/main" val="26563965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6A00082-9D33-4F9C-9EE7-834952A324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96494" y="802712"/>
            <a:ext cx="6599011" cy="6055287"/>
          </a:xfrm>
          <a:prstGeom prst="rect">
            <a:avLst/>
          </a:prstGeom>
        </p:spPr>
      </p:pic>
      <p:sp>
        <p:nvSpPr>
          <p:cNvPr id="6" name="Rectangle 5">
            <a:extLst>
              <a:ext uri="{FF2B5EF4-FFF2-40B4-BE49-F238E27FC236}">
                <a16:creationId xmlns:a16="http://schemas.microsoft.com/office/drawing/2014/main" id="{C767AAEE-7499-47BF-9AAD-44C463D3087F}"/>
              </a:ext>
            </a:extLst>
          </p:cNvPr>
          <p:cNvSpPr/>
          <p:nvPr/>
        </p:nvSpPr>
        <p:spPr>
          <a:xfrm>
            <a:off x="3379444" y="94826"/>
            <a:ext cx="6098144" cy="707886"/>
          </a:xfrm>
          <a:prstGeom prst="rect">
            <a:avLst/>
          </a:prstGeom>
          <a:noFill/>
        </p:spPr>
        <p:txBody>
          <a:bodyPr wrap="non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Data excluding Not assigned</a:t>
            </a:r>
          </a:p>
        </p:txBody>
      </p:sp>
    </p:spTree>
    <p:extLst>
      <p:ext uri="{BB962C8B-B14F-4D97-AF65-F5344CB8AC3E}">
        <p14:creationId xmlns:p14="http://schemas.microsoft.com/office/powerpoint/2010/main" val="1270274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C62F237-FD1B-48E1-8527-C74EECAF81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8862" y="802712"/>
            <a:ext cx="8414276" cy="6055287"/>
          </a:xfrm>
          <a:prstGeom prst="rect">
            <a:avLst/>
          </a:prstGeom>
        </p:spPr>
      </p:pic>
      <p:sp>
        <p:nvSpPr>
          <p:cNvPr id="6" name="Rectangle 5">
            <a:extLst>
              <a:ext uri="{FF2B5EF4-FFF2-40B4-BE49-F238E27FC236}">
                <a16:creationId xmlns:a16="http://schemas.microsoft.com/office/drawing/2014/main" id="{F3C62E51-31A7-45EF-96C2-ECE098AEA3B2}"/>
              </a:ext>
            </a:extLst>
          </p:cNvPr>
          <p:cNvSpPr/>
          <p:nvPr/>
        </p:nvSpPr>
        <p:spPr>
          <a:xfrm>
            <a:off x="2985745" y="94826"/>
            <a:ext cx="6885539" cy="707886"/>
          </a:xfrm>
          <a:prstGeom prst="rect">
            <a:avLst/>
          </a:prstGeom>
          <a:noFill/>
        </p:spPr>
        <p:txBody>
          <a:bodyPr wrap="none" lIns="91440" tIns="45720" rIns="91440" bIns="45720">
            <a:spAutoFit/>
          </a:bodyPr>
          <a:lstStyle/>
          <a:p>
            <a:pPr algn="ctr"/>
            <a:r>
              <a:rPr lang="en-US" sz="4000" b="0" cap="none" spc="0" dirty="0">
                <a:ln w="0"/>
                <a:solidFill>
                  <a:schemeClr val="tx1"/>
                </a:solidFill>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Merging Latitude and Longitude</a:t>
            </a:r>
          </a:p>
        </p:txBody>
      </p:sp>
    </p:spTree>
    <p:extLst>
      <p:ext uri="{BB962C8B-B14F-4D97-AF65-F5344CB8AC3E}">
        <p14:creationId xmlns:p14="http://schemas.microsoft.com/office/powerpoint/2010/main" val="3489068163"/>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0</TotalTime>
  <Words>709</Words>
  <Application>Microsoft Office PowerPoint</Application>
  <PresentationFormat>Widescreen</PresentationFormat>
  <Paragraphs>40</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Century Gothic</vt:lpstr>
      <vt:lpstr>Symbol</vt:lpstr>
      <vt:lpstr>Times New Roman</vt:lpstr>
      <vt:lpstr>Wingdings 3</vt:lpstr>
      <vt:lpstr>Wisp</vt:lpstr>
      <vt:lpstr>FINAL COURSERA PROJECT</vt:lpstr>
      <vt:lpstr>INTRODUCTION</vt:lpstr>
      <vt:lpstr>PROBLEM</vt:lpstr>
      <vt:lpstr>DATA SELECTION</vt:lpstr>
      <vt:lpstr>EXTRACTING THE DATA</vt:lpstr>
      <vt:lpstr>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RESULTS AND 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COURSERA PROJECT</dc:title>
  <dc:creator>Moheesh Arum</dc:creator>
  <cp:lastModifiedBy>Moheesh Arum</cp:lastModifiedBy>
  <cp:revision>9</cp:revision>
  <dcterms:created xsi:type="dcterms:W3CDTF">2020-07-02T13:59:01Z</dcterms:created>
  <dcterms:modified xsi:type="dcterms:W3CDTF">2020-07-02T15:31:12Z</dcterms:modified>
</cp:coreProperties>
</file>

<file path=docProps/thumbnail.jpeg>
</file>